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6" r:id="rId30"/>
    <p:sldId id="281" r:id="rId31"/>
    <p:sldId id="287" r:id="rId32"/>
    <p:sldId id="282" r:id="rId33"/>
    <p:sldId id="283" r:id="rId3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함초롬돋움" panose="020B0604000101010101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30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</a:t>
            </a:r>
            <a:r>
              <a:rPr lang="en-US" altLang="ko-KR" dirty="0"/>
              <a:t>(</a:t>
            </a:r>
            <a:r>
              <a:rPr lang="ko-KR" altLang="en-US" dirty="0"/>
              <a:t>중국제외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ri.re.kr/" TargetMode="External"/><Relationship Id="rId5" Type="http://schemas.openxmlformats.org/officeDocument/2006/relationships/hyperlink" Target="http://www.jeju.go.kr/index.htm" TargetMode="External"/><Relationship Id="rId4" Type="http://schemas.openxmlformats.org/officeDocument/2006/relationships/hyperlink" Target="http://kosis.kr/index/index.d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629" y="3308496"/>
            <a:ext cx="5352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관광객 유지를 위한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변화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647587" y="1549297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351203" y="189339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27180" y="2338756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실제 제주연구원 사이트의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en-US" altLang="ko-KR" spc="-150">
                <a:latin typeface="함초롬돋움"/>
                <a:ea typeface="함초롬돋움"/>
              </a:rPr>
              <a:t>“</a:t>
            </a:r>
            <a:r>
              <a:rPr lang="ko-KR" altLang="en-US" spc="-150">
                <a:latin typeface="함초롬돋움"/>
                <a:ea typeface="함초롬돋움"/>
              </a:rPr>
              <a:t>제주경제동향</a:t>
            </a:r>
            <a:r>
              <a:rPr lang="en-US" altLang="ko-KR" spc="-150">
                <a:latin typeface="함초롬돋움"/>
                <a:ea typeface="함초롬돋움"/>
              </a:rPr>
              <a:t>”</a:t>
            </a:r>
            <a:r>
              <a:rPr lang="ko-KR" altLang="en-US" spc="-150">
                <a:latin typeface="함초롬돋움"/>
                <a:ea typeface="함초롬돋움"/>
              </a:rPr>
              <a:t>을 분석한 자료를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참고하면 </a:t>
            </a:r>
            <a:r>
              <a:rPr lang="en-US" altLang="ko-KR" spc="-150">
                <a:latin typeface="함초롬돋움"/>
                <a:ea typeface="함초롬돋움"/>
              </a:rPr>
              <a:t>15</a:t>
            </a:r>
            <a:r>
              <a:rPr lang="ko-KR" altLang="en-US" spc="-150">
                <a:latin typeface="함초롬돋움"/>
                <a:ea typeface="함초롬돋움"/>
              </a:rPr>
              <a:t>년 </a:t>
            </a:r>
            <a:r>
              <a:rPr lang="en-US" altLang="ko-KR" spc="-150">
                <a:latin typeface="함초롬돋움"/>
                <a:ea typeface="함초롬돋움"/>
              </a:rPr>
              <a:t>100%</a:t>
            </a:r>
            <a:r>
              <a:rPr lang="ko-KR" altLang="en-US" spc="-150">
                <a:latin typeface="함초롬돋움"/>
                <a:ea typeface="함초롬돋움"/>
              </a:rPr>
              <a:t> 기준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전년도와 비교시 </a:t>
            </a: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현재는 </a:t>
            </a:r>
            <a:r>
              <a:rPr lang="en-US" altLang="ko-KR" spc="-150">
                <a:latin typeface="함초롬돋움"/>
                <a:ea typeface="함초롬돋움"/>
              </a:rPr>
              <a:t>1.5%</a:t>
            </a:r>
            <a:r>
              <a:rPr lang="ko-KR" altLang="en-US" spc="-150">
                <a:latin typeface="함초롬돋움"/>
                <a:ea typeface="함초롬돋움"/>
              </a:rPr>
              <a:t> 상승한것을 확인할 수 있습니다</a:t>
            </a:r>
            <a:r>
              <a:rPr lang="en-US" altLang="ko-KR" spc="-150">
                <a:latin typeface="함초롬돋움"/>
                <a:ea typeface="함초롬돋움"/>
              </a:rPr>
              <a:t>.</a:t>
            </a:r>
            <a:endParaRPr lang="en-US" altLang="ko-KR" spc="-15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6493" y="1831881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4" y="1762740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5847814" y="972722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902" y="1802507"/>
            <a:ext cx="5810518" cy="3427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5" y="2828835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251592" y="1943100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427" y="1943100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937613" y="1668443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83092" y="4555249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0850" y="2044493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9331" y="2011472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438" y="1987303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19072" y="1972074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21730" y="1775540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0345" y="1847447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635861" y="60418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uLnTx/>
                <a:uFillTx/>
                <a:latin typeface="나눔스퀘어"/>
                <a:ea typeface="나눔스퀘어"/>
                <a:cs typeface="+mn-cs"/>
              </a:rPr>
              <a:t>Power Point Template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uLnTx/>
                <a:uFillTx/>
                <a:latin typeface="나눔스퀘어"/>
                <a:ea typeface="나눔스퀘어"/>
                <a:cs typeface="+mn-cs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제안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B7761C3-197A-473B-A2D0-93A545BD8C5C}"/>
              </a:ext>
            </a:extLst>
          </p:cNvPr>
          <p:cNvSpPr/>
          <p:nvPr/>
        </p:nvSpPr>
        <p:spPr>
          <a:xfrm>
            <a:off x="3634392" y="3146729"/>
            <a:ext cx="6494226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기업 원가 공개를 기반으로 해상 운송료 지원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593B9AA-F79A-482D-B762-E8CD0A613666}"/>
              </a:ext>
            </a:extLst>
          </p:cNvPr>
          <p:cNvSpPr/>
          <p:nvPr/>
        </p:nvSpPr>
        <p:spPr>
          <a:xfrm>
            <a:off x="3634392" y="4016371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물가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소비 관련 핵심성과지표 선정 및 관리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7CE357-B162-408D-945E-353CD9AFF7D5}"/>
              </a:ext>
            </a:extLst>
          </p:cNvPr>
          <p:cNvSpPr/>
          <p:nvPr/>
        </p:nvSpPr>
        <p:spPr>
          <a:xfrm>
            <a:off x="3634392" y="2275933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지역 물가 하락 촉진으로 소비 활성 목표</a:t>
            </a:r>
          </a:p>
        </p:txBody>
      </p:sp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2642EAA0-196D-4107-8A11-B02AF81B210C}"/>
              </a:ext>
            </a:extLst>
          </p:cNvPr>
          <p:cNvSpPr/>
          <p:nvPr/>
        </p:nvSpPr>
        <p:spPr>
          <a:xfrm flipH="1">
            <a:off x="2842467" y="2541893"/>
            <a:ext cx="1519040" cy="2580848"/>
          </a:xfrm>
          <a:prstGeom prst="flowChartDelay">
            <a:avLst/>
          </a:prstGeom>
          <a:noFill/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8B74AB-B162-420D-B1BB-241B9A5848E6}"/>
              </a:ext>
            </a:extLst>
          </p:cNvPr>
          <p:cNvSpPr/>
          <p:nvPr/>
        </p:nvSpPr>
        <p:spPr>
          <a:xfrm>
            <a:off x="1720215" y="2882252"/>
            <a:ext cx="1756825" cy="1808749"/>
          </a:xfrm>
          <a:prstGeom prst="ellipse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민관 협력</a:t>
            </a:r>
            <a:endParaRPr lang="en-US" altLang="ko-KR" b="1" dirty="0"/>
          </a:p>
          <a:p>
            <a:pPr algn="ctr"/>
            <a:r>
              <a:rPr lang="ko-KR" altLang="en-US" b="1" dirty="0"/>
              <a:t>거버넌스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93AF1E-ABA9-4A9D-A65E-F92594D9D741}"/>
              </a:ext>
            </a:extLst>
          </p:cNvPr>
          <p:cNvSpPr/>
          <p:nvPr/>
        </p:nvSpPr>
        <p:spPr>
          <a:xfrm>
            <a:off x="3555733" y="219727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전략적 연계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1ABFD38-D122-4FAB-A96F-2B087CC43DBA}"/>
              </a:ext>
            </a:extLst>
          </p:cNvPr>
          <p:cNvSpPr/>
          <p:nvPr/>
        </p:nvSpPr>
        <p:spPr>
          <a:xfrm>
            <a:off x="3555732" y="3068655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가치제공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EE6B67-676F-4D84-9104-85F835F68195}"/>
              </a:ext>
            </a:extLst>
          </p:cNvPr>
          <p:cNvSpPr/>
          <p:nvPr/>
        </p:nvSpPr>
        <p:spPr>
          <a:xfrm>
            <a:off x="3555733" y="393971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성과측정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226544-2D92-4B5A-8CE7-FEEA89CEC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46" y="2634179"/>
            <a:ext cx="1415661" cy="5548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512E36-0A5E-44E9-9983-2985E92D4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94" y="4276279"/>
            <a:ext cx="684967" cy="68496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0C239B6-1AA5-477B-AEE4-729867E85837}"/>
              </a:ext>
            </a:extLst>
          </p:cNvPr>
          <p:cNvSpPr/>
          <p:nvPr/>
        </p:nvSpPr>
        <p:spPr>
          <a:xfrm>
            <a:off x="3634392" y="4891138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지원금 횡령을 비롯한 기타 우회 차단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C82DA9-B87E-407A-8E53-E86331D9482D}"/>
              </a:ext>
            </a:extLst>
          </p:cNvPr>
          <p:cNvSpPr/>
          <p:nvPr/>
        </p:nvSpPr>
        <p:spPr>
          <a:xfrm>
            <a:off x="3555733" y="4808142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위험관리</a:t>
            </a:r>
          </a:p>
        </p:txBody>
      </p:sp>
    </p:spTree>
    <p:extLst>
      <p:ext uri="{BB962C8B-B14F-4D97-AF65-F5344CB8AC3E}">
        <p14:creationId xmlns:p14="http://schemas.microsoft.com/office/powerpoint/2010/main" val="4523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77440" y="866684"/>
            <a:ext cx="8931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예상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165345" y="1937151"/>
            <a:ext cx="5274196" cy="11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해상운상비를 제주도가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 으로 예상됩니다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418506" y="4167172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250667" y="3748431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6968" y="983446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 dirty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도구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818E7-11F6-4C9C-993A-894791B1038D}"/>
              </a:ext>
            </a:extLst>
          </p:cNvPr>
          <p:cNvSpPr txBox="1"/>
          <p:nvPr/>
        </p:nvSpPr>
        <p:spPr>
          <a:xfrm>
            <a:off x="8874987" y="983447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출처</a:t>
            </a:r>
            <a:endParaRPr lang="ko-KR" altLang="en-US" sz="4800" spc="300" dirty="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4EAAAC-16A4-41F4-BBCA-F1B9E2D3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5" y="1978549"/>
            <a:ext cx="1895740" cy="770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E27F52-7F67-4932-A68F-24846454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5" y="3061527"/>
            <a:ext cx="1895740" cy="770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F6A2A-2614-4044-A72F-E6CD6C9D15D6}"/>
              </a:ext>
            </a:extLst>
          </p:cNvPr>
          <p:cNvSpPr txBox="1"/>
          <p:nvPr/>
        </p:nvSpPr>
        <p:spPr>
          <a:xfrm>
            <a:off x="8107713" y="1994434"/>
            <a:ext cx="323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KOSIS </a:t>
            </a:r>
            <a:r>
              <a:rPr lang="ko-KR" altLang="en-US" dirty="0" err="1"/>
              <a:t>국가통계포털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http://kosis.kr/index/index.do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9152C-DBB5-4B44-BFF1-CF2615DF70C6}"/>
              </a:ext>
            </a:extLst>
          </p:cNvPr>
          <p:cNvSpPr txBox="1"/>
          <p:nvPr/>
        </p:nvSpPr>
        <p:spPr>
          <a:xfrm>
            <a:off x="8107713" y="3061527"/>
            <a:ext cx="346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제주도청 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http://www.jeju.go.kr/index.htm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A08B94-EF1A-4E79-9FE9-F80E65DCB4AF}"/>
              </a:ext>
            </a:extLst>
          </p:cNvPr>
          <p:cNvSpPr txBox="1"/>
          <p:nvPr/>
        </p:nvSpPr>
        <p:spPr>
          <a:xfrm>
            <a:off x="8107713" y="4128620"/>
            <a:ext cx="228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제주연구원 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https://www.jri.re.kr/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55C8C-A575-4D34-B3EF-F420DC680FE6}"/>
              </a:ext>
            </a:extLst>
          </p:cNvPr>
          <p:cNvSpPr txBox="1"/>
          <p:nvPr/>
        </p:nvSpPr>
        <p:spPr>
          <a:xfrm>
            <a:off x="8151169" y="5195713"/>
            <a:ext cx="285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Trip Bon</a:t>
            </a:r>
          </a:p>
          <a:p>
            <a:r>
              <a:rPr lang="en-US" altLang="ko-KR" dirty="0"/>
              <a:t>https://www.tripbon.com/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2DA3C-66AB-4056-B99D-78BD5417DD1F}"/>
              </a:ext>
            </a:extLst>
          </p:cNvPr>
          <p:cNvSpPr txBox="1"/>
          <p:nvPr/>
        </p:nvSpPr>
        <p:spPr>
          <a:xfrm>
            <a:off x="8151169" y="626280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17303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0" y="977073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0" y="1523999"/>
            <a:ext cx="12192000" cy="5334001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423278" y="871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 현황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20222"/>
              </p:ext>
            </p:extLst>
          </p:nvPr>
        </p:nvGraphicFramePr>
        <p:xfrm>
          <a:off x="8188886" y="1729674"/>
          <a:ext cx="3868168" cy="275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EC04991-A281-4DCC-8F89-B605CCAE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688066"/>
            <a:ext cx="3734048" cy="29183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7A657-FD05-4F7A-B0CE-DBC3770CD0BF}"/>
              </a:ext>
            </a:extLst>
          </p:cNvPr>
          <p:cNvGrpSpPr/>
          <p:nvPr/>
        </p:nvGrpSpPr>
        <p:grpSpPr>
          <a:xfrm>
            <a:off x="4174203" y="1611220"/>
            <a:ext cx="3734048" cy="2995188"/>
            <a:chOff x="1106342" y="1987978"/>
            <a:chExt cx="4134428" cy="400544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96B26A-EAF5-41C2-BD39-CB6324D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342" y="2304793"/>
              <a:ext cx="4134428" cy="3688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5E72E-E4CA-47F0-A154-ECF43F55804D}"/>
                </a:ext>
              </a:extLst>
            </p:cNvPr>
            <p:cNvSpPr txBox="1"/>
            <p:nvPr/>
          </p:nvSpPr>
          <p:spPr>
            <a:xfrm>
              <a:off x="1555825" y="1987978"/>
              <a:ext cx="3511327" cy="43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15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~18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중국인 관광객 현황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C514D-97F1-4A3F-BE18-145300237742}"/>
                </a:ext>
              </a:extLst>
            </p:cNvPr>
            <p:cNvSpPr txBox="1"/>
            <p:nvPr/>
          </p:nvSpPr>
          <p:spPr>
            <a:xfrm>
              <a:off x="4101823" y="2638647"/>
              <a:ext cx="9653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단위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천명</a:t>
              </a:r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0FE60-3DAF-4B88-BB3D-A805FCC0C801}"/>
              </a:ext>
            </a:extLst>
          </p:cNvPr>
          <p:cNvSpPr txBox="1"/>
          <p:nvPr/>
        </p:nvSpPr>
        <p:spPr>
          <a:xfrm>
            <a:off x="1177670" y="5070412"/>
            <a:ext cx="996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제주도는 전체적인 흐름을 봤을 때 중국인 관광객을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 문제없이 성장 중 이라고 볼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67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1144</Words>
  <Application>Microsoft Office PowerPoint</Application>
  <PresentationFormat>와이드스크린</PresentationFormat>
  <Paragraphs>331</Paragraphs>
  <Slides>31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맑은 고딕</vt:lpstr>
      <vt:lpstr>나눔스퀘어</vt:lpstr>
      <vt:lpstr>나눔스퀘어 ExtraBold</vt:lpstr>
      <vt:lpstr>나눔스퀘어 Bold</vt:lpstr>
      <vt:lpstr>나눔고딕 ExtraBold</vt:lpstr>
      <vt:lpstr>Arial</vt:lpstr>
      <vt:lpstr>함초롬돋움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ICT01_20</cp:lastModifiedBy>
  <cp:revision>146</cp:revision>
  <dcterms:created xsi:type="dcterms:W3CDTF">2017-10-13T13:12:51Z</dcterms:created>
  <dcterms:modified xsi:type="dcterms:W3CDTF">2019-12-23T02:01:22Z</dcterms:modified>
  <cp:version>1000.0000.01</cp:version>
</cp:coreProperties>
</file>